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16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1"/>
    <p:sldId id="258" r:id="rId22"/>
    <p:sldId id="259" r:id="rId23"/>
    <p:sldId id="260" r:id="rId24"/>
    <p:sldId id="261" r:id="rId25"/>
    <p:sldId id="265" r:id="rId26"/>
    <p:sldId id="262" r:id="rId27"/>
    <p:sldId id="264" r:id="rId28"/>
    <p:sldId id="26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viewProps" Target="viewProps.xml"></Relationship><Relationship Id="rId3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38176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5000" u="sng" b="1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86143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2400">
                <a:solidFill>
                  <a:schemeClr val="bg1"/>
                </a:solidFill>
              </a:defRPr>
            </a:lvl1pPr>
            <a:lvl2pPr marL="457200" indent="0" algn="ctr" latinLnBrk="0" lvl="1">
              <a:buFontTx/>
              <a:buNone/>
              <a:defRPr lang="en-GB" altLang="en-US" sz="2000"/>
            </a:lvl2pPr>
            <a:lvl3pPr marL="914400" indent="0" algn="ctr" latinLnBrk="0" lvl="2">
              <a:buFontTx/>
              <a:buNone/>
              <a:defRPr lang="en-GB" altLang="en-US" sz="1800"/>
            </a:lvl3pPr>
            <a:lvl4pPr marL="1371600" indent="0" algn="ctr" latinLnBrk="0" lvl="3">
              <a:buFontTx/>
              <a:buNone/>
              <a:defRPr lang="en-GB" altLang="en-US" sz="1600"/>
            </a:lvl4pPr>
            <a:lvl5pPr marL="1828800" indent="0" algn="ctr" latinLnBrk="0" lvl="4">
              <a:buFontTx/>
              <a:buNone/>
              <a:defRPr lang="en-GB" altLang="en-US" sz="1600"/>
            </a:lvl5pPr>
            <a:lvl6pPr marL="2286000" indent="0" algn="ctr" latinLnBrk="0" lvl="5">
              <a:buFontTx/>
              <a:buNone/>
              <a:defRPr lang="en-GB" altLang="en-US" sz="1600"/>
            </a:lvl6pPr>
            <a:lvl7pPr marL="2743200" indent="0" algn="ctr" latinLnBrk="0" lvl="6">
              <a:buFontTx/>
              <a:buNone/>
              <a:defRPr lang="en-GB" altLang="en-US" sz="1600"/>
            </a:lvl7pPr>
            <a:lvl8pPr marL="3200400" indent="0" algn="ctr" latinLnBrk="0" lvl="7">
              <a:buFontTx/>
              <a:buNone/>
              <a:defRPr lang="en-GB" altLang="en-US" sz="1600"/>
            </a:lvl8pPr>
            <a:lvl9pPr marL="3657600" indent="0" algn="ctr" latinLnBrk="0" lvl="8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26" name="타원 25"/>
          <p:cNvSpPr>
            <a:spLocks/>
          </p:cNvSpPr>
          <p:nvPr/>
        </p:nvSpPr>
        <p:spPr>
          <a:xfrm rot="0">
            <a:off x="899795" y="1628775"/>
            <a:ext cx="2305050" cy="2305050"/>
          </a:xfrm>
          <a:prstGeom prst="ellips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" name="타원 28"/>
          <p:cNvSpPr>
            <a:spLocks/>
          </p:cNvSpPr>
          <p:nvPr/>
        </p:nvSpPr>
        <p:spPr>
          <a:xfrm rot="0" flipV="1">
            <a:off x="11390630" y="4580890"/>
            <a:ext cx="300990" cy="30099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3" name="타원 32"/>
          <p:cNvSpPr>
            <a:spLocks/>
          </p:cNvSpPr>
          <p:nvPr/>
        </p:nvSpPr>
        <p:spPr>
          <a:xfrm rot="0" flipV="1">
            <a:off x="10607675" y="5013325"/>
            <a:ext cx="151130" cy="151130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rot="0" flipV="1">
            <a:off x="2400935" y="1628775"/>
            <a:ext cx="576580" cy="576580"/>
          </a:xfrm>
          <a:prstGeom prst="line"/>
          <a:ln w="57150" cap="flat" cmpd="sng">
            <a:solidFill>
              <a:srgbClr val="F4572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0" flipV="1">
            <a:off x="2543810" y="1628775"/>
            <a:ext cx="576580" cy="576580"/>
          </a:xfrm>
          <a:prstGeom prst="line"/>
          <a:ln w="57150" cap="flat" cmpd="sng">
            <a:solidFill>
              <a:srgbClr val="F4572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rot="0" flipV="1">
            <a:off x="2686685" y="1628775"/>
            <a:ext cx="576580" cy="576580"/>
          </a:xfrm>
          <a:prstGeom prst="line"/>
          <a:ln w="57150" cap="flat" cmpd="sng">
            <a:solidFill>
              <a:srgbClr val="F4572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/>
          <p:cNvSpPr>
            <a:spLocks/>
          </p:cNvSpPr>
          <p:nvPr/>
        </p:nvSpPr>
        <p:spPr>
          <a:xfrm rot="0">
            <a:off x="10643235" y="1340485"/>
            <a:ext cx="334645" cy="28892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1" name="이등변 삼각형 40"/>
          <p:cNvSpPr>
            <a:spLocks/>
          </p:cNvSpPr>
          <p:nvPr/>
        </p:nvSpPr>
        <p:spPr>
          <a:xfrm rot="0">
            <a:off x="10643235" y="1052830"/>
            <a:ext cx="334645" cy="28892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8" name="이등변 삼각형 47"/>
          <p:cNvSpPr>
            <a:spLocks/>
          </p:cNvSpPr>
          <p:nvPr/>
        </p:nvSpPr>
        <p:spPr>
          <a:xfrm rot="0">
            <a:off x="10643235" y="764540"/>
            <a:ext cx="334645" cy="28892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 rot="0">
            <a:off x="971550" y="4485005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rot="0">
            <a:off x="971550" y="456057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0">
            <a:off x="971550" y="463550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0">
            <a:off x="971550" y="471043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>
            <a:spLocks/>
          </p:cNvSpPr>
          <p:nvPr/>
        </p:nvSpPr>
        <p:spPr>
          <a:xfrm rot="0" flipV="1">
            <a:off x="1299210" y="4785995"/>
            <a:ext cx="72390" cy="72390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4" name="타원 53"/>
          <p:cNvSpPr>
            <a:spLocks/>
          </p:cNvSpPr>
          <p:nvPr/>
        </p:nvSpPr>
        <p:spPr>
          <a:xfrm rot="0" flipV="1">
            <a:off x="10223500" y="1767205"/>
            <a:ext cx="72390" cy="7239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5" name="타원 54"/>
          <p:cNvSpPr>
            <a:spLocks/>
          </p:cNvSpPr>
          <p:nvPr/>
        </p:nvSpPr>
        <p:spPr>
          <a:xfrm rot="0" flipV="1">
            <a:off x="11195050" y="1148080"/>
            <a:ext cx="72390" cy="7239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6" name="타원 55"/>
          <p:cNvSpPr>
            <a:spLocks/>
          </p:cNvSpPr>
          <p:nvPr/>
        </p:nvSpPr>
        <p:spPr>
          <a:xfrm rot="0" flipV="1">
            <a:off x="1434465" y="1062355"/>
            <a:ext cx="72390" cy="7239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7" name="타원 56"/>
          <p:cNvSpPr>
            <a:spLocks/>
          </p:cNvSpPr>
          <p:nvPr/>
        </p:nvSpPr>
        <p:spPr>
          <a:xfrm rot="0" flipV="1">
            <a:off x="1672590" y="1281430"/>
            <a:ext cx="72390" cy="7239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8" name="타원 57"/>
          <p:cNvSpPr>
            <a:spLocks/>
          </p:cNvSpPr>
          <p:nvPr/>
        </p:nvSpPr>
        <p:spPr>
          <a:xfrm rot="0" flipV="1">
            <a:off x="729615" y="4281805"/>
            <a:ext cx="72390" cy="72390"/>
          </a:xfrm>
          <a:prstGeom prst="ellips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세로 제목 및 텍스트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b="1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  <a:lvl2pPr marL="0" indent="0" latinLnBrk="0" lvl="1">
              <a:buFontTx/>
              <a:buNone/>
              <a:defRPr lang="en-GB" altLang="en-US">
                <a:solidFill>
                  <a:schemeClr val="bg1"/>
                </a:solidFill>
              </a:defRPr>
            </a:lvl2pPr>
            <a:lvl3pPr marL="0" indent="0" latinLnBrk="0" lvl="2">
              <a:buFontTx/>
              <a:buNone/>
              <a:defRPr lang="en-GB" altLang="en-US">
                <a:solidFill>
                  <a:schemeClr val="bg1"/>
                </a:solidFill>
              </a:defRPr>
            </a:lvl3pPr>
            <a:lvl4pPr marL="0" indent="0" latinLnBrk="0" lvl="3">
              <a:buFontTx/>
              <a:buNone/>
              <a:defRPr lang="en-GB" altLang="en-US">
                <a:solidFill>
                  <a:schemeClr val="bg1"/>
                </a:solidFill>
              </a:defRPr>
            </a:lvl4pPr>
            <a:lvl5pPr marL="0" indent="0" latinLnBrk="0" lvl="4">
              <a:buFontTx/>
              <a:buNone/>
              <a:defRPr lang="en-GB" altLang="en-US">
                <a:solidFill>
                  <a:schemeClr val="bg1"/>
                </a:solidFill>
              </a:defRPr>
            </a:lvl5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solidFill>
                  <a:srgbClr val="1B2473"/>
                </a:solidFill>
              </a:defRPr>
            </a:lvl1pPr>
            <a:lvl2pPr marL="0" indent="0" latinLnBrk="0" lvl="1">
              <a:buFontTx/>
              <a:buNone/>
              <a:defRPr lang="en-GB" altLang="en-US">
                <a:solidFill>
                  <a:srgbClr val="1B2473"/>
                </a:solidFill>
              </a:defRPr>
            </a:lvl2pPr>
            <a:lvl3pPr marL="0" indent="0" latinLnBrk="0" lvl="2">
              <a:buFontTx/>
              <a:buNone/>
              <a:defRPr lang="en-GB" altLang="en-US">
                <a:solidFill>
                  <a:srgbClr val="1B2473"/>
                </a:solidFill>
              </a:defRPr>
            </a:lvl3pPr>
            <a:lvl4pPr marL="0" indent="0" latinLnBrk="0" lvl="3">
              <a:buFontTx/>
              <a:buNone/>
              <a:defRPr lang="en-GB" altLang="en-US">
                <a:solidFill>
                  <a:srgbClr val="1B2473"/>
                </a:solidFill>
              </a:defRPr>
            </a:lvl4pPr>
            <a:lvl5pPr marL="0" indent="0" latinLnBrk="0" lvl="4">
              <a:buFontTx/>
              <a:buNone/>
              <a:defRPr lang="en-GB" altLang="en-US">
                <a:solidFill>
                  <a:srgbClr val="1B2473"/>
                </a:solidFill>
              </a:defRPr>
            </a:lvl5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solidFill>
          <a:srgbClr val="314D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4400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bg1"/>
                </a:solidFill>
              </a:defRPr>
            </a:lvl1pPr>
            <a:lvl2pPr marL="457200" indent="0" latinLnBrk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484630"/>
            <a:ext cx="5182235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solidFill>
                  <a:srgbClr val="1B2473"/>
                </a:solidFill>
              </a:defRPr>
            </a:lvl1pPr>
            <a:lvl2pPr marL="0" indent="0" latinLnBrk="0" lvl="1">
              <a:buFontTx/>
              <a:buNone/>
              <a:defRPr lang="en-GB" altLang="en-US">
                <a:solidFill>
                  <a:srgbClr val="1B2473"/>
                </a:solidFill>
              </a:defRPr>
            </a:lvl2pPr>
            <a:lvl3pPr marL="0" indent="0" latinLnBrk="0" lvl="2">
              <a:buFontTx/>
              <a:buNone/>
              <a:defRPr lang="en-GB" altLang="en-US">
                <a:solidFill>
                  <a:srgbClr val="1B2473"/>
                </a:solidFill>
              </a:defRPr>
            </a:lvl3pPr>
            <a:lvl4pPr marL="0" indent="0" latinLnBrk="0" lvl="3">
              <a:buFontTx/>
              <a:buNone/>
              <a:defRPr lang="en-GB" altLang="en-US">
                <a:solidFill>
                  <a:srgbClr val="1B2473"/>
                </a:solidFill>
              </a:defRPr>
            </a:lvl4pPr>
            <a:lvl5pPr marL="0" indent="0" latinLnBrk="0" lvl="4">
              <a:buFontTx/>
              <a:buNone/>
              <a:defRPr lang="en-GB" altLang="en-US">
                <a:solidFill>
                  <a:srgbClr val="1B2473"/>
                </a:solidFill>
              </a:defRPr>
            </a:lvl5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484630"/>
            <a:ext cx="5182235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solidFill>
                  <a:srgbClr val="1B2473"/>
                </a:solidFill>
              </a:defRPr>
            </a:lvl1pPr>
            <a:lvl2pPr marL="0" indent="0" latinLnBrk="0" lvl="1">
              <a:buFontTx/>
              <a:buNone/>
              <a:defRPr lang="en-GB" altLang="en-US">
                <a:solidFill>
                  <a:srgbClr val="1B2473"/>
                </a:solidFill>
              </a:defRPr>
            </a:lvl2pPr>
            <a:lvl3pPr marL="0" indent="0" latinLnBrk="0" lvl="2">
              <a:buFontTx/>
              <a:buNone/>
              <a:defRPr lang="en-GB" altLang="en-US">
                <a:solidFill>
                  <a:srgbClr val="1B2473"/>
                </a:solidFill>
              </a:defRPr>
            </a:lvl3pPr>
            <a:lvl4pPr marL="0" indent="0" latinLnBrk="0" lvl="3">
              <a:buFontTx/>
              <a:buNone/>
              <a:defRPr lang="en-GB" altLang="en-US">
                <a:solidFill>
                  <a:srgbClr val="1B2473"/>
                </a:solidFill>
              </a:defRPr>
            </a:lvl4pPr>
            <a:lvl5pPr marL="0" indent="0" latinLnBrk="0" lvl="4">
              <a:buFontTx/>
              <a:buNone/>
              <a:defRPr lang="en-GB" altLang="en-US">
                <a:solidFill>
                  <a:srgbClr val="1B2473"/>
                </a:solidFill>
              </a:defRPr>
            </a:lvl5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48463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000" b="1">
                <a:solidFill>
                  <a:srgbClr val="F45726"/>
                </a:solidFill>
              </a:defRPr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48463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000" b="1">
                <a:solidFill>
                  <a:srgbClr val="F45726"/>
                </a:solidFill>
              </a:defRPr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  <p:sp>
        <p:nvSpPr>
          <p:cNvPr id="10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캡션 있는 콘텐츠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800" b="1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bg1"/>
                </a:solidFill>
              </a:defRPr>
            </a:lvl1pPr>
            <a:lvl2pPr marL="0" indent="0" latinLnBrk="0" lvl="1">
              <a:buFontTx/>
              <a:buNone/>
              <a:defRPr lang="en-GB" altLang="en-US" sz="2000">
                <a:solidFill>
                  <a:schemeClr val="bg1"/>
                </a:solidFill>
              </a:defRPr>
            </a:lvl2pPr>
            <a:lvl3pPr marL="0" indent="0" latinLnBrk="0" lvl="2">
              <a:buFontTx/>
              <a:buNone/>
              <a:defRPr lang="en-GB" altLang="en-US" sz="1800">
                <a:solidFill>
                  <a:schemeClr val="bg1"/>
                </a:solidFill>
              </a:defRPr>
            </a:lvl3pPr>
            <a:lvl4pPr marL="0" indent="0" latinLnBrk="0" lvl="3">
              <a:buFontTx/>
              <a:buNone/>
              <a:defRPr lang="en-GB" altLang="en-US" sz="1600">
                <a:solidFill>
                  <a:schemeClr val="bg1"/>
                </a:solidFill>
              </a:defRPr>
            </a:lvl4pPr>
            <a:lvl5pPr marL="0" indent="0" latinLnBrk="0" lvl="4">
              <a:buFontTx/>
              <a:buNone/>
              <a:defRPr lang="en-GB" altLang="en-US" sz="1600">
                <a:solidFill>
                  <a:schemeClr val="bg1"/>
                </a:solidFill>
              </a:defRPr>
            </a:lvl5pPr>
            <a:lvl6pPr marL="0" indent="0" latinLnBrk="0" lvl="5">
              <a:buFontTx/>
              <a:buNone/>
              <a:defRPr lang="en-GB" altLang="en-US" sz="2000"/>
            </a:lvl6pPr>
            <a:lvl7pPr marL="0" indent="0" latinLnBrk="0" lvl="6">
              <a:buFontTx/>
              <a:buNone/>
              <a:defRPr lang="en-GB" altLang="en-US" sz="2000"/>
            </a:lvl7pPr>
            <a:lvl8pPr marL="0" indent="0" latinLnBrk="0" lvl="7">
              <a:buFontTx/>
              <a:buNone/>
              <a:defRPr lang="en-GB" altLang="en-US" sz="2000"/>
            </a:lvl8pPr>
            <a:lvl9pPr marL="0" indent="0" latinLnBrk="0" lvl="8">
              <a:buFontTx/>
              <a:buNone/>
              <a:defRPr lang="en-GB" altLang="en-US" sz="2000"/>
            </a:lvl9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>
                <a:solidFill>
                  <a:schemeClr val="bg1"/>
                </a:solidFill>
              </a:defRPr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캡션 있는 그림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800" b="1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>
                <a:solidFill>
                  <a:schemeClr val="bg1"/>
                </a:solidFill>
              </a:defRPr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 rot="0">
            <a:off x="0" y="0"/>
            <a:ext cx="12192635" cy="1197610"/>
          </a:xfrm>
          <a:prstGeom prst="rect"/>
          <a:solidFill>
            <a:srgbClr val="5BD5E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/>
          </a:p>
        </p:txBody>
      </p:sp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  <p:cxnSp>
        <p:nvCxnSpPr>
          <p:cNvPr id="20" name="직선 연결선 19"/>
          <p:cNvCxnSpPr/>
          <p:nvPr/>
        </p:nvCxnSpPr>
        <p:spPr>
          <a:xfrm rot="0">
            <a:off x="11220450" y="60833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rot="0">
            <a:off x="11220450" y="68326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rot="0">
            <a:off x="11220450" y="75819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rot="0">
            <a:off x="11220450" y="833755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>
            <a:spLocks/>
          </p:cNvSpPr>
          <p:nvPr/>
        </p:nvSpPr>
        <p:spPr>
          <a:xfrm rot="0" flipV="1">
            <a:off x="11548110" y="908685"/>
            <a:ext cx="72390" cy="72390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1" name="타원 30"/>
          <p:cNvSpPr>
            <a:spLocks/>
          </p:cNvSpPr>
          <p:nvPr/>
        </p:nvSpPr>
        <p:spPr>
          <a:xfrm rot="0" flipV="1">
            <a:off x="10977880" y="404495"/>
            <a:ext cx="72390" cy="72390"/>
          </a:xfrm>
          <a:prstGeom prst="ellips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2" name="이등변 삼각형 31"/>
          <p:cNvSpPr>
            <a:spLocks/>
          </p:cNvSpPr>
          <p:nvPr/>
        </p:nvSpPr>
        <p:spPr>
          <a:xfrm rot="0">
            <a:off x="11612245" y="62230"/>
            <a:ext cx="256540" cy="22161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3" name="이등변 삼각형 32"/>
          <p:cNvSpPr>
            <a:spLocks/>
          </p:cNvSpPr>
          <p:nvPr/>
        </p:nvSpPr>
        <p:spPr>
          <a:xfrm rot="0">
            <a:off x="11612245" y="267335"/>
            <a:ext cx="256540" cy="22161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4" name="타원 33"/>
          <p:cNvSpPr>
            <a:spLocks/>
          </p:cNvSpPr>
          <p:nvPr/>
        </p:nvSpPr>
        <p:spPr>
          <a:xfrm rot="0" flipV="1">
            <a:off x="10535920" y="476885"/>
            <a:ext cx="229235" cy="229235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5" name="이등변 삼각형 34"/>
          <p:cNvSpPr>
            <a:spLocks/>
          </p:cNvSpPr>
          <p:nvPr/>
        </p:nvSpPr>
        <p:spPr>
          <a:xfrm rot="0">
            <a:off x="11612245" y="471805"/>
            <a:ext cx="256540" cy="22161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42671539169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hyperlink" Target="http://data.nsdi.go.kr/dataset/15144" TargetMode="External"></Relationship><Relationship Id="rId3" Type="http://schemas.openxmlformats.org/officeDocument/2006/relationships/image" Target="../media/fImage12731170741.pn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6094817148467.png"></Relationship><Relationship Id="rId3" Type="http://schemas.openxmlformats.org/officeDocument/2006/relationships/image" Target="../media/fImage11569517156334.png"></Relationship><Relationship Id="rId4" Type="http://schemas.openxmlformats.org/officeDocument/2006/relationships/image" Target="../media/fImage975314241.pn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913081408467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36817041.png"></Relationship><Relationship Id="rId3" Type="http://schemas.openxmlformats.org/officeDocument/2006/relationships/image" Target="../media/fImage109991718467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4688121466334.png"></Relationship><Relationship Id="rId3" Type="http://schemas.openxmlformats.org/officeDocument/2006/relationships/image" Target="../media/fImage831521606500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1524000" y="2301240"/>
            <a:ext cx="9144635" cy="8629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800"/>
              <a:t>빅데이터 기말 과제</a:t>
            </a:r>
            <a:endParaRPr lang="ko-KR" altLang="en-US" sz="480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1524000" y="4168140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/>
            <a:r>
              <a:rPr lang="ko-KR" altLang="en-US" sz="3600"/>
              <a:t>201844078 박상렬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 rot="0">
            <a:off x="367665" y="1490345"/>
            <a:ext cx="5838190" cy="16154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검색을 희망하는 지역과 상세 지역을 입력하면 해당 지역의 충전소가 어느 시설에 많이 분포되어 있는지 확인할 수 있음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5" name="제목 26"/>
          <p:cNvSpPr txBox="1">
            <a:spLocks/>
          </p:cNvSpPr>
          <p:nvPr>
            <p:ph type="ctrTitle" idx="3"/>
          </p:nvPr>
        </p:nvSpPr>
        <p:spPr>
          <a:xfrm rot="0">
            <a:off x="266700" y="274320"/>
            <a:ext cx="8126095" cy="680085"/>
          </a:xfrm>
          <a:prstGeom prst="rect"/>
        </p:spPr>
        <p:txBody>
          <a:bodyPr wrap="square" lIns="91440" tIns="45720" rIns="91440" bIns="45720" numCol="1" vert="horz" anchor="b">
            <a:normAutofit fontScale="975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특정 지역 충전소 시설 분포 그래프</a:t>
            </a:r>
            <a:endParaRPr lang="ko-KR" altLang="en-US" sz="4000" b="1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pic>
        <p:nvPicPr>
          <p:cNvPr id="6" name="그림 4" descr="C:/Users/tkdfu/AppData/Roaming/PolarisOffice/ETemp/15064_12965240/fImage24267153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58875" y="3226435"/>
            <a:ext cx="3992880" cy="3269615"/>
          </a:xfrm>
          <a:prstGeom prst="rect"/>
          <a:noFill/>
        </p:spPr>
      </p:pic>
      <p:sp>
        <p:nvSpPr>
          <p:cNvPr id="7" name="텍스트 상자 12"/>
          <p:cNvSpPr txBox="1">
            <a:spLocks/>
          </p:cNvSpPr>
          <p:nvPr/>
        </p:nvSpPr>
        <p:spPr>
          <a:xfrm rot="0">
            <a:off x="6661785" y="3708400"/>
            <a:ext cx="4572635" cy="145224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ax = sns.countplot(data=data, x=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'kind'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order=[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'A0'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'B0'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'C0'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'D0'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'E0'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'F0'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'G0'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'H0'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ax.set_title(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'{0} {1} 충전소 시설 분포'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.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format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(zcode_temp, zscode_temp))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ax.set_xlabel(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'시설 분류'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ax.set_ylabel(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'개수'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ax.set_xticklabels(labels=[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'공공시설'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'주차시설'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'휴게시설'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'관광시설'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'상업시설'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'차량정비시설'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'기타시설'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'공동주택시설'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], rotation=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45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"/>
          <p:cNvSpPr txBox="1">
            <a:spLocks/>
          </p:cNvSpPr>
          <p:nvPr/>
        </p:nvSpPr>
        <p:spPr>
          <a:xfrm rot="0">
            <a:off x="422910" y="2516505"/>
            <a:ext cx="11662410" cy="26301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주제 : 전국 전기차 충전소 현황 데이터 가공 및 출력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주요 내용 : 시군구 검색 시 해당 지역의 충전소 현황 출력 (Folium Marker 활용)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               해당 지역 충전소 분포도 출력 (Folium Choropleth 활용)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               해당 지역 상세 지역별 충전소 분포도 그래프 출력 (Seaborn Countplot 활용)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" name="제목 22"/>
          <p:cNvSpPr txBox="1">
            <a:spLocks/>
          </p:cNvSpPr>
          <p:nvPr>
            <p:ph type="ctrTitle" idx="1"/>
          </p:nvPr>
        </p:nvSpPr>
        <p:spPr>
          <a:xfrm>
            <a:off x="266700" y="274320"/>
            <a:ext cx="4230370" cy="67945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프로젝트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요약</a:t>
            </a:r>
            <a:endParaRPr lang="ko-KR" altLang="en-US" sz="40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4"/>
          <p:cNvSpPr txBox="1">
            <a:spLocks/>
          </p:cNvSpPr>
          <p:nvPr/>
        </p:nvSpPr>
        <p:spPr>
          <a:xfrm rot="0">
            <a:off x="5558155" y="1892300"/>
            <a:ext cx="6242050" cy="383984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/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def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getTotalData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():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total_data = []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area_array_temp = df_area.drop_duplicates([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area_array = </a:t>
            </a:r>
            <a:r>
              <a:rPr sz="1050" b="0">
                <a:solidFill>
                  <a:srgbClr val="267F99"/>
                </a:solidFill>
                <a:latin typeface="Consolas" charset="0"/>
                <a:ea typeface="monospace" charset="0"/>
              </a:rPr>
              <a:t>list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map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</a:t>
            </a:r>
            <a:r>
              <a:rPr sz="1050" b="0">
                <a:solidFill>
                  <a:srgbClr val="267F99"/>
                </a:solidFill>
                <a:latin typeface="Consolas" charset="0"/>
                <a:ea typeface="monospace" charset="0"/>
              </a:rPr>
              <a:t>str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area_array_temp[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].to_numpy()))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for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z 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in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area_array: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service_url 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'https://apis.data.go.kr/B552584/EvCharger/getChargerInfo'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parameters 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'?serviceKey='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+ ServiceKey   </a:t>
            </a:r>
            <a:r>
              <a:rPr sz="1050" b="0">
                <a:solidFill>
                  <a:srgbClr val="008000"/>
                </a:solidFill>
                <a:latin typeface="Consolas" charset="0"/>
                <a:ea typeface="monospace" charset="0"/>
              </a:rPr>
              <a:t>#인증키</a:t>
            </a:r>
            <a:endParaRPr lang="ko-KR" altLang="en-US" sz="1050" b="0">
              <a:solidFill>
                <a:srgbClr val="008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parameters +=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'&amp;pageNo=1&amp;numOfRows=9999&amp;zcode='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+ z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detail_area_array_temp = df_area[df_area[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 == </a:t>
            </a:r>
            <a:r>
              <a:rPr sz="1050" b="0">
                <a:solidFill>
                  <a:srgbClr val="267F99"/>
                </a:solidFill>
                <a:latin typeface="Consolas" charset="0"/>
                <a:ea typeface="monospace" charset="0"/>
              </a:rPr>
              <a:t>int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(z)]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detail_area_array = </a:t>
            </a:r>
            <a:r>
              <a:rPr sz="1050" b="0">
                <a:solidFill>
                  <a:srgbClr val="267F99"/>
                </a:solidFill>
                <a:latin typeface="Consolas" charset="0"/>
                <a:ea typeface="monospace" charset="0"/>
              </a:rPr>
              <a:t>list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map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</a:t>
            </a:r>
            <a:r>
              <a:rPr sz="1050" b="0">
                <a:solidFill>
                  <a:srgbClr val="267F99"/>
                </a:solidFill>
                <a:latin typeface="Consolas" charset="0"/>
                <a:ea typeface="monospace" charset="0"/>
              </a:rPr>
              <a:t>str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detail_area_array_temp[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'zscode'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].to_numpy()))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print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(detail_area_array)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for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zs 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in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detail_area_array: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parameters +=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'&amp;zscode='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+ zs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url = service_url + parameters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response = urllib.request.urlopen(url)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results = response.read().decode(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'utf-8'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results_to_json = xmltodict.parse(results)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data = json.loads(json.dumps(results_to_json))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total_data.extend(data[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'response'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'body'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'items'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'item'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parameters = parameters[: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-13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df_total = pd.DataFrame(total_data)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df_total.to_csv(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'/content/total_data.csv'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</p:txBody>
      </p:sp>
      <p:sp>
        <p:nvSpPr>
          <p:cNvPr id="4" name="텍스트 상자 25"/>
          <p:cNvSpPr txBox="1">
            <a:spLocks/>
          </p:cNvSpPr>
          <p:nvPr/>
        </p:nvSpPr>
        <p:spPr>
          <a:xfrm>
            <a:off x="388620" y="2743200"/>
            <a:ext cx="4999990" cy="21228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전국 충전소 분포도를 구현하기 위해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전국 충전소 자료를 csv에 저장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(총 40만건이 넘는 자료를 매번 불러오기에 애로사항이 있으므로)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5" name="제목 26"/>
          <p:cNvSpPr txBox="1">
            <a:spLocks/>
          </p:cNvSpPr>
          <p:nvPr>
            <p:ph type="ctrTitle" idx="3"/>
          </p:nvPr>
        </p:nvSpPr>
        <p:spPr>
          <a:xfrm>
            <a:off x="266700" y="274320"/>
            <a:ext cx="6851650" cy="679450"/>
          </a:xfrm>
          <a:prstGeom prst="rect"/>
        </p:spPr>
        <p:txBody>
          <a:bodyPr wrap="square" lIns="91440" tIns="45720" rIns="91440" bIns="45720" numCol="1" vert="horz" anchor="b">
            <a:normAutofit fontScale="975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사전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작업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전체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데이터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저장</a:t>
            </a:r>
            <a:endParaRPr lang="ko-KR" altLang="en-US" sz="40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 rot="0">
            <a:off x="266700" y="1455420"/>
            <a:ext cx="8984615" cy="263017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전국 충전소 분포도를 구현하기 위해 각 행정구역 GeoJSON 파일 생성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1. 국가공간정보포털 오픈마켓(</a:t>
            </a:r>
            <a:r>
              <a:rPr sz="2200">
                <a:latin typeface="맑은 고딕" charset="0"/>
                <a:ea typeface="맑은 고딕" charset="0"/>
              </a:rPr>
              <a:t>http://data.nsdi.go.kr/dataset/15144</a:t>
            </a:r>
            <a:r>
              <a:rPr sz="2200">
                <a:latin typeface="맑은 고딕" charset="0"/>
                <a:ea typeface="맑은 고딕" charset="0"/>
              </a:rPr>
              <a:t>)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   </a:t>
            </a:r>
            <a:r>
              <a:rPr sz="2200">
                <a:latin typeface="맑은 고딕" charset="0"/>
                <a:ea typeface="맑은 고딕" charset="0"/>
              </a:rPr>
              <a:t>에서 각 지역별 SHF 다운로드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5" name="제목 26"/>
          <p:cNvSpPr txBox="1">
            <a:spLocks/>
          </p:cNvSpPr>
          <p:nvPr>
            <p:ph type="ctrTitle" idx="3"/>
          </p:nvPr>
        </p:nvSpPr>
        <p:spPr>
          <a:xfrm>
            <a:off x="266700" y="274320"/>
            <a:ext cx="7971790" cy="679450"/>
          </a:xfrm>
          <a:prstGeom prst="rect"/>
        </p:spPr>
        <p:txBody>
          <a:bodyPr wrap="square" lIns="91440" tIns="45720" rIns="91440" bIns="45720" numCol="1" vert="horz" anchor="b">
            <a:normAutofit fontScale="975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사전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작업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GeoJSON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파일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생성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(1)</a:t>
            </a:r>
            <a:endParaRPr lang="ko-KR" altLang="en-US" sz="40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34550" y="2289810"/>
            <a:ext cx="1715135" cy="35134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 rot="0">
            <a:off x="266700" y="1455420"/>
            <a:ext cx="8984615" cy="110807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2. MapShaper(https://mapshaper.org)에서 JSON으로 변환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5" name="제목 26"/>
          <p:cNvSpPr txBox="1">
            <a:spLocks/>
          </p:cNvSpPr>
          <p:nvPr>
            <p:ph type="ctrTitle" idx="3"/>
          </p:nvPr>
        </p:nvSpPr>
        <p:spPr>
          <a:xfrm>
            <a:off x="266700" y="274320"/>
            <a:ext cx="7971790" cy="679450"/>
          </a:xfrm>
          <a:prstGeom prst="rect"/>
        </p:spPr>
        <p:txBody>
          <a:bodyPr wrap="square" lIns="91440" tIns="45720" rIns="91440" bIns="45720" numCol="1" vert="horz" anchor="b">
            <a:normAutofit fontScale="975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사전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작업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GeoJSON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파일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생성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(2)</a:t>
            </a:r>
            <a:endParaRPr lang="ko-KR" altLang="en-US" sz="40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그림 29" descr="C:/Users/tkdfu/AppData/Roaming/PolarisOffice/ETemp/5704_12895888/fImage609481714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0840" y="2087880"/>
            <a:ext cx="4745355" cy="4131310"/>
          </a:xfrm>
          <a:prstGeom prst="rect"/>
          <a:noFill/>
        </p:spPr>
      </p:pic>
      <p:pic>
        <p:nvPicPr>
          <p:cNvPr id="7" name="그림 30" descr="C:/Users/tkdfu/AppData/Roaming/PolarisOffice/ETemp/5704_12895888/fImage1156951715633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50285" y="2299335"/>
            <a:ext cx="4745355" cy="4138930"/>
          </a:xfrm>
          <a:prstGeom prst="rect"/>
          <a:noFill/>
        </p:spPr>
      </p:pic>
      <p:pic>
        <p:nvPicPr>
          <p:cNvPr id="8" name="그림 3" descr="C:/Users/tkdfu/AppData/Roaming/PolarisOffice/ETemp/5704_12895888/fImage9753142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60865" y="2500630"/>
            <a:ext cx="1181735" cy="36125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 rot="0">
            <a:off x="266700" y="1455420"/>
            <a:ext cx="8985250" cy="21228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Python에서 일일히 전국 코드를 배열로 만들긴 어려움이 있어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lang="ko-KR" altLang="en-US" sz="2200">
                <a:latin typeface="맑은 고딕" charset="0"/>
                <a:ea typeface="맑은 고딕" charset="0"/>
              </a:rPr>
              <a:t>인터넷에 정리된 표를 복사하여 엑셀 파일로 저장 후 불러와서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lang="ko-KR" altLang="en-US" sz="2200">
                <a:latin typeface="맑은 고딕" charset="0"/>
                <a:ea typeface="맑은 고딕" charset="0"/>
              </a:rPr>
              <a:t>데이터 프레임 생성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5" name="제목 26"/>
          <p:cNvSpPr txBox="1">
            <a:spLocks/>
          </p:cNvSpPr>
          <p:nvPr>
            <p:ph type="ctrTitle" idx="3"/>
          </p:nvPr>
        </p:nvSpPr>
        <p:spPr>
          <a:xfrm rot="0">
            <a:off x="266700" y="274320"/>
            <a:ext cx="7971790" cy="679450"/>
          </a:xfrm>
          <a:prstGeom prst="rect"/>
        </p:spPr>
        <p:txBody>
          <a:bodyPr wrap="square" lIns="91440" tIns="45720" rIns="91440" bIns="45720" numCol="1" vert="horz" anchor="b">
            <a:normAutofit fontScale="975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사전 작업  - 법정동 코드 배열</a:t>
            </a:r>
            <a:endParaRPr lang="ko-KR" altLang="en-US" sz="40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그림 1" descr="C:/Users/tkdfu/AppData/Roaming/PolarisOffice/ETemp/5704_12895888/fImage191308140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2270" y="3215640"/>
            <a:ext cx="5569585" cy="3089275"/>
          </a:xfrm>
          <a:prstGeom prst="rect"/>
          <a:noFill/>
        </p:spPr>
      </p:pic>
      <p:sp>
        <p:nvSpPr>
          <p:cNvPr id="7" name="텍스트 상자 2"/>
          <p:cNvSpPr txBox="1">
            <a:spLocks/>
          </p:cNvSpPr>
          <p:nvPr/>
        </p:nvSpPr>
        <p:spPr>
          <a:xfrm rot="0">
            <a:off x="4149725" y="4549775"/>
            <a:ext cx="7151370" cy="60007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df_area = pd.read_excel(io=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'/content/drive/MyDrive/Colab Notebooks/법정동코드.xlsx'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header=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None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names=[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'zcode_name'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'zscode'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'zscode_name'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6"/>
          <p:cNvSpPr txBox="1">
            <a:spLocks/>
          </p:cNvSpPr>
          <p:nvPr>
            <p:ph type="ctrTitle" idx="3"/>
          </p:nvPr>
        </p:nvSpPr>
        <p:spPr>
          <a:xfrm rot="0">
            <a:off x="266700" y="274320"/>
            <a:ext cx="8126095" cy="680085"/>
          </a:xfrm>
          <a:prstGeom prst="rect"/>
        </p:spPr>
        <p:txBody>
          <a:bodyPr wrap="square" lIns="91440" tIns="45720" rIns="91440" bIns="45720" numCol="1" vert="horz" anchor="b">
            <a:normAutofit fontScale="975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희망 지역 검색</a:t>
            </a:r>
            <a:endParaRPr lang="ko-KR" altLang="en-US" sz="4000" b="1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pic>
        <p:nvPicPr>
          <p:cNvPr id="6" name="그림 13" descr="C:/Users/tkdfu/AppData/Roaming/PolarisOffice/ETemp/15064_12965240/fImage5368170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990" y="1228090"/>
            <a:ext cx="8418830" cy="323850"/>
          </a:xfrm>
          <a:prstGeom prst="rect"/>
          <a:noFill/>
        </p:spPr>
      </p:pic>
      <p:pic>
        <p:nvPicPr>
          <p:cNvPr id="7" name="그림 14" descr="C:/Users/tkdfu/AppData/Roaming/PolarisOffice/ETemp/15064_12965240/fImage10999171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5270" y="1519555"/>
            <a:ext cx="10401935" cy="458470"/>
          </a:xfrm>
          <a:prstGeom prst="rect"/>
          <a:noFill/>
        </p:spPr>
      </p:pic>
      <p:sp>
        <p:nvSpPr>
          <p:cNvPr id="8" name="텍스트 상자 15"/>
          <p:cNvSpPr txBox="1">
            <a:spLocks/>
          </p:cNvSpPr>
          <p:nvPr/>
        </p:nvSpPr>
        <p:spPr>
          <a:xfrm rot="0">
            <a:off x="144780" y="1974850"/>
            <a:ext cx="5559425" cy="48393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/>
            <a:r>
              <a:rPr sz="1050" b="0">
                <a:solidFill>
                  <a:srgbClr val="008000"/>
                </a:solidFill>
                <a:latin typeface="Consolas" charset="0"/>
                <a:ea typeface="monospace" charset="0"/>
              </a:rPr>
              <a:t># 지역 코드</a:t>
            </a:r>
            <a:endParaRPr lang="ko-KR" altLang="en-US" sz="1050" b="0">
              <a:solidFill>
                <a:srgbClr val="008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area_array_temp = df_area.drop_duplicates([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area_array = area_array_temp[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'zcode_name'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].to_numpy()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print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'지역 목록 :'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end=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 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for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a 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in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area_array: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print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(a, end=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 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zcode_temp =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input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'지역 : 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if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zcode_temp 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not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in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area_array: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print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'올바른 지역이 아닙니다.'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return</a:t>
            </a:r>
            <a:endParaRPr lang="ko-KR" altLang="en-US" sz="1050" b="0">
              <a:solidFill>
                <a:srgbClr val="AF00DB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zcode = </a:t>
            </a:r>
            <a:r>
              <a:rPr sz="1050" b="0">
                <a:solidFill>
                  <a:srgbClr val="267F99"/>
                </a:solidFill>
                <a:latin typeface="Consolas" charset="0"/>
                <a:ea typeface="monospace" charset="0"/>
              </a:rPr>
              <a:t>str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(area_array_temp[area_array_temp[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'zcode_name'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 == zcode_temp].iat[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if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zcode_temp ==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'세종시'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zscode 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'36110'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zscode_temp 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''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else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</a:t>
            </a:r>
            <a:r>
              <a:rPr sz="1050" b="0">
                <a:solidFill>
                  <a:srgbClr val="008000"/>
                </a:solidFill>
                <a:latin typeface="Consolas" charset="0"/>
                <a:ea typeface="monospace" charset="0"/>
              </a:rPr>
              <a:t># 상세 지역 코드</a:t>
            </a:r>
            <a:endParaRPr lang="ko-KR" altLang="en-US" sz="1050" b="0">
              <a:solidFill>
                <a:srgbClr val="008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detail_area_array_temp = df_area[df_area[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'zcode_name'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 == zcode_temp]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detail_area_array = detail_area_array_temp[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'zscode_name'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].to_numpy()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print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(zcode_temp +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 상세 지역 목록 :'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end=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 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for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a 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in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detail_area_array: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print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(a, end=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 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zscode_temp =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input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'상세 지역 : 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if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zscode_temp 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not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in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detail_area_array: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print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'올바른 상세 지역이 아닙니다.'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return</a:t>
            </a:r>
            <a:endParaRPr lang="ko-KR" altLang="en-US" sz="1050" b="0">
              <a:solidFill>
                <a:srgbClr val="AF00DB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zscode = </a:t>
            </a:r>
            <a:r>
              <a:rPr sz="1050" b="0">
                <a:solidFill>
                  <a:srgbClr val="267F99"/>
                </a:solidFill>
                <a:latin typeface="Consolas" charset="0"/>
                <a:ea typeface="monospace" charset="0"/>
              </a:rPr>
              <a:t>str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(detail_area_array_temp[detail_area_array_temp[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'zscode_name'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 == zscode_temp].iat[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2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18"/>
          <p:cNvSpPr txBox="1">
            <a:spLocks/>
          </p:cNvSpPr>
          <p:nvPr/>
        </p:nvSpPr>
        <p:spPr>
          <a:xfrm rot="0">
            <a:off x="5798820" y="1975485"/>
            <a:ext cx="5572760" cy="241998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/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def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getData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</a:t>
            </a:r>
            <a:r>
              <a:rPr sz="1050" b="0">
                <a:solidFill>
                  <a:srgbClr val="001080"/>
                </a:solidFill>
                <a:latin typeface="Consolas" charset="0"/>
                <a:ea typeface="monospace" charset="0"/>
              </a:rPr>
              <a:t>zcode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01080"/>
                </a:solidFill>
                <a:latin typeface="Consolas" charset="0"/>
                <a:ea typeface="monospace" charset="0"/>
              </a:rPr>
              <a:t>zscode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total_data = []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service_url 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'https://apis.data.go.kr/B552584/EvCharger/getChargerInfo'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parameters 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'?serviceKey='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+ ServiceKey   </a:t>
            </a:r>
            <a:r>
              <a:rPr sz="1050" b="0">
                <a:solidFill>
                  <a:srgbClr val="008000"/>
                </a:solidFill>
                <a:latin typeface="Consolas" charset="0"/>
                <a:ea typeface="monospace" charset="0"/>
              </a:rPr>
              <a:t>#인증키</a:t>
            </a:r>
            <a:endParaRPr lang="ko-KR" altLang="en-US" sz="1050" b="0">
              <a:solidFill>
                <a:srgbClr val="008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parameters +=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'&amp;pageNo=1&amp;numOfRows=9999&amp;zcode='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+ zcode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parameters +=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'&amp;zscode='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+ zscode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url = service_url + parameters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response = urllib.request.urlopen(url)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results = response.read().decode(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'utf-8'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results_to_json = xmltodict.parse(results)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data = json.loads(json.dumps(results_to_json))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total_data.extend(data[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'response'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'body'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'items'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'item'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df_total_temp = pd.DataFrame(total_data)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df_total = df_total_temp</a:t>
            </a:r>
            <a:endParaRPr lang="ko-KR" altLang="en-US" sz="1050" b="0">
              <a:solidFill>
                <a:srgbClr val="008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return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df_total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9"/>
          <p:cNvSpPr txBox="1">
            <a:spLocks/>
          </p:cNvSpPr>
          <p:nvPr/>
        </p:nvSpPr>
        <p:spPr>
          <a:xfrm rot="0">
            <a:off x="6778625" y="5080635"/>
            <a:ext cx="4493895" cy="77025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2200">
                <a:latin typeface="맑은 고딕" charset="0"/>
                <a:ea typeface="맑은 고딕" charset="0"/>
              </a:rPr>
              <a:t>검색한 지역의 데이터를 불러와 DataFrame에 저장함 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 rot="0">
            <a:off x="6594475" y="1780540"/>
            <a:ext cx="5287010" cy="41522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검색을 희망하는 지역과 상세 지역을 입력하면 결과 지도를 html 파일로 생성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사용 가능한 충전소는 초록색 마커, 불가능한 충전소는 붉은색 마커로 표시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마커 클릭 시 주소와 주차료 여부 표시</a:t>
            </a: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2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해당 지역의 분포도도 확인할 수 있음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5" name="제목 26"/>
          <p:cNvSpPr txBox="1">
            <a:spLocks/>
          </p:cNvSpPr>
          <p:nvPr>
            <p:ph type="ctrTitle" idx="3"/>
          </p:nvPr>
        </p:nvSpPr>
        <p:spPr>
          <a:xfrm rot="0">
            <a:off x="266700" y="274320"/>
            <a:ext cx="8126095" cy="680085"/>
          </a:xfrm>
          <a:prstGeom prst="rect"/>
        </p:spPr>
        <p:txBody>
          <a:bodyPr wrap="square" lIns="91440" tIns="45720" rIns="91440" bIns="45720" numCol="1" vert="horz" anchor="b">
            <a:normAutofit fontScale="975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특정 지역 충전소 현황 지도 (1)</a:t>
            </a:r>
            <a:endParaRPr lang="ko-KR" altLang="en-US" sz="4000" b="1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pic>
        <p:nvPicPr>
          <p:cNvPr id="6" name="그림 1" descr="C:/Users/tkdfu/AppData/Roaming/PolarisOffice/ETemp/15064_12965240/fImage4468812146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5575" y="1337310"/>
            <a:ext cx="5371465" cy="3361690"/>
          </a:xfrm>
          <a:prstGeom prst="rect"/>
          <a:noFill/>
        </p:spPr>
      </p:pic>
      <p:pic>
        <p:nvPicPr>
          <p:cNvPr id="8" name="그림 7" descr="C:/Users/tkdfu/AppData/Roaming/PolarisOffice/ETemp/15064_12965240/fImage83152160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26030" y="3674745"/>
            <a:ext cx="3376295" cy="2736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6"/>
          <p:cNvSpPr txBox="1">
            <a:spLocks/>
          </p:cNvSpPr>
          <p:nvPr>
            <p:ph type="ctrTitle" idx="3"/>
          </p:nvPr>
        </p:nvSpPr>
        <p:spPr>
          <a:xfrm rot="0">
            <a:off x="266700" y="274320"/>
            <a:ext cx="8126095" cy="680085"/>
          </a:xfrm>
          <a:prstGeom prst="rect"/>
        </p:spPr>
        <p:txBody>
          <a:bodyPr wrap="square" lIns="91440" tIns="45720" rIns="91440" bIns="45720" numCol="1" vert="horz" anchor="b">
            <a:normAutofit fontScale="975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특정 지역 충전소 현황 지도 (2)</a:t>
            </a:r>
            <a:endParaRPr lang="ko-KR" altLang="en-US" sz="4000" b="1">
              <a:solidFill>
                <a:schemeClr val="bg1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8" name="텍스트 상자 5"/>
          <p:cNvSpPr txBox="1">
            <a:spLocks/>
          </p:cNvSpPr>
          <p:nvPr/>
        </p:nvSpPr>
        <p:spPr>
          <a:xfrm rot="0">
            <a:off x="626110" y="2434590"/>
            <a:ext cx="4572635" cy="38715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/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def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marker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</a:t>
            </a:r>
            <a:r>
              <a:rPr sz="1050" b="0">
                <a:solidFill>
                  <a:srgbClr val="001080"/>
                </a:solidFill>
                <a:latin typeface="Consolas" charset="0"/>
                <a:ea typeface="monospace" charset="0"/>
              </a:rPr>
              <a:t>data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01080"/>
                </a:solidFill>
                <a:latin typeface="Consolas" charset="0"/>
                <a:ea typeface="monospace" charset="0"/>
              </a:rPr>
              <a:t>color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01080"/>
                </a:solidFill>
                <a:latin typeface="Consolas" charset="0"/>
                <a:ea typeface="monospace" charset="0"/>
              </a:rPr>
              <a:t>icon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01080"/>
                </a:solidFill>
                <a:latin typeface="Consolas" charset="0"/>
                <a:ea typeface="monospace" charset="0"/>
              </a:rPr>
              <a:t>map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for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name, addr, lat, lng, free, chtype 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in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</a:t>
            </a:r>
            <a:r>
              <a:rPr sz="1050" b="0">
                <a:solidFill>
                  <a:srgbClr val="795E26"/>
                </a:solidFill>
                <a:latin typeface="Consolas" charset="0"/>
                <a:ea typeface="monospace" charset="0"/>
              </a:rPr>
              <a:t>zip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(data.statNm, data.addr, data.lat, data.lng, data.parkingFree, data.chgerType):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free_val 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''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if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free ==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'Y'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free_val 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'무료'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</a:t>
            </a:r>
            <a:r>
              <a:rPr sz="1050" b="0">
                <a:solidFill>
                  <a:srgbClr val="AF00DB"/>
                </a:solidFill>
                <a:latin typeface="Consolas" charset="0"/>
                <a:ea typeface="monospace" charset="0"/>
              </a:rPr>
              <a:t>else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: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free_val =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'유료'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chtype = </a:t>
            </a:r>
            <a:r>
              <a:rPr sz="1050" b="0">
                <a:solidFill>
                  <a:srgbClr val="267F99"/>
                </a:solidFill>
                <a:latin typeface="Consolas" charset="0"/>
                <a:ea typeface="monospace" charset="0"/>
              </a:rPr>
              <a:t>int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(chtype)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ch_array = 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'DC 차데모'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'AC 완속'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'DC 차데모 + AC3 상'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'DC 콤보'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'DC 차데모 + DC 콤보'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'DC 차데모 + AC3 상 + DC 콤보'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'AC3 상'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'H2'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charger_type = ch_array[chtype -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1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html = 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f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'''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            &lt;h2&gt;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{name}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&lt;/h2&gt;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            &lt;p&gt;주소 : 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{addr}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&lt;/p&gt;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            &lt;p&gt;주차료 : 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{free_val}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&lt;/p&gt;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            &lt;p&gt;충전기 타입 : 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{charger_type}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&lt;/p&gt;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            '''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iframe = folium.IFrame(html, width=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300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height=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200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popup = folium.Popup(iframe, max_width=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400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folium.Marker([lat, lng], popup=popup, tooltip=name, icon=folium.Icon(color, icon=icon, prefix=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'fa'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)).add_to(map)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9"/>
          <p:cNvSpPr txBox="1">
            <a:spLocks/>
          </p:cNvSpPr>
          <p:nvPr/>
        </p:nvSpPr>
        <p:spPr>
          <a:xfrm rot="0">
            <a:off x="1931670" y="1628140"/>
            <a:ext cx="2052955" cy="43180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2200">
                <a:latin typeface="맑은 고딕" charset="0"/>
                <a:ea typeface="맑은 고딕" charset="0"/>
              </a:rPr>
              <a:t>마커 생성 코드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0"/>
          <p:cNvSpPr txBox="1">
            <a:spLocks/>
          </p:cNvSpPr>
          <p:nvPr/>
        </p:nvSpPr>
        <p:spPr>
          <a:xfrm rot="0">
            <a:off x="6668770" y="2632710"/>
            <a:ext cx="4572635" cy="32264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smap = folium.Map(location=[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37.4493812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126.6573386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], zoom_start=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10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tiles=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'Stamen Terrain'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geo=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'/content/drive/MyDrive/Colab Notebooks/GeoJSON/'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+ zcode_temp +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'.json'</a:t>
            </a:r>
            <a:endParaRPr lang="ko-KR" altLang="en-US" sz="1050" b="0">
              <a:solidFill>
                <a:srgbClr val="A31515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total_data_temp = pd.read_csv(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'/content/drive/MyDrive/Colab Notebooks/total_data.csv'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low_memory=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False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total_data = total_data_temp[total_data_temp[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 == </a:t>
            </a:r>
            <a:r>
              <a:rPr sz="1050" b="0">
                <a:solidFill>
                  <a:srgbClr val="267F99"/>
                </a:solidFill>
                <a:latin typeface="Consolas" charset="0"/>
                <a:ea typeface="monospace" charset="0"/>
              </a:rPr>
              <a:t>int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(zcode)].groupby(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'zscode'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as_index=</a:t>
            </a:r>
            <a:r>
              <a:rPr sz="1050" b="0">
                <a:solidFill>
                  <a:srgbClr val="0000FF"/>
                </a:solidFill>
                <a:latin typeface="Consolas" charset="0"/>
                <a:ea typeface="monospace" charset="0"/>
              </a:rPr>
              <a:t>False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).count()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total_data[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'zscode'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 = total_data[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'zscode'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].astype(</a:t>
            </a:r>
            <a:r>
              <a:rPr sz="1050" b="0">
                <a:solidFill>
                  <a:srgbClr val="267F99"/>
                </a:solidFill>
                <a:latin typeface="Consolas" charset="0"/>
                <a:ea typeface="monospace" charset="0"/>
              </a:rPr>
              <a:t>str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marker(data_avail,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'green'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'check'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smap)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marker(data_using,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'red'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'times'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smap)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folium.Choropleth(geo_data=geo, data=total_data, columns=[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'zscode'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'lat'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], fill_color=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'YlOrRd'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fill_opacity=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0.7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line_opacity=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0.3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                  threshold_scale=[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500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1000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1500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2000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2500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3000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3500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4000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4500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, </a:t>
            </a:r>
            <a:r>
              <a:rPr sz="1050" b="0">
                <a:solidFill>
                  <a:srgbClr val="09885A"/>
                </a:solidFill>
                <a:latin typeface="Consolas" charset="0"/>
                <a:ea typeface="monospace" charset="0"/>
              </a:rPr>
              <a:t>5000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], key_on=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'feature.properties.COL_ADM_SE'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).add_to(smap)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</a:t>
            </a:r>
            <a:endParaRPr lang="ko-KR" altLang="en-US" sz="1050" b="0">
              <a:solidFill>
                <a:srgbClr val="000000"/>
              </a:solidFill>
              <a:latin typeface="Consolas" charset="0"/>
              <a:ea typeface="monospace" charset="0"/>
            </a:endParaRPr>
          </a:p>
          <a:p>
            <a:pPr marL="0" indent="0"/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 smap.save(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'/content/'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+ zcode_temp +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'_'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 + zscode_temp + </a:t>
            </a:r>
            <a:r>
              <a:rPr sz="1050" b="0">
                <a:solidFill>
                  <a:srgbClr val="A31515"/>
                </a:solidFill>
                <a:latin typeface="Consolas" charset="0"/>
                <a:ea typeface="monospace" charset="0"/>
              </a:rPr>
              <a:t>'_충전소_현황.html'</a:t>
            </a:r>
            <a:r>
              <a:rPr sz="1050" b="0">
                <a:solidFill>
                  <a:srgbClr val="000000"/>
                </a:solidFill>
                <a:latin typeface="Consolas" charset="0"/>
                <a:ea typeface="monospace" charset="0"/>
              </a:rPr>
              <a:t>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1"/>
          <p:cNvSpPr txBox="1">
            <a:spLocks/>
          </p:cNvSpPr>
          <p:nvPr/>
        </p:nvSpPr>
        <p:spPr>
          <a:xfrm rot="0">
            <a:off x="7847965" y="1629410"/>
            <a:ext cx="2052955" cy="43180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2200">
                <a:latin typeface="맑은 고딕" charset="0"/>
                <a:ea typeface="맑은 고딕" charset="0"/>
              </a:rPr>
              <a:t>지도 생성 코드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pattern particle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pattern particle" id="{87CF8AE0-5704-46CD-8E3E-C0294179F0A8}" vid="{B3372BB5-84F5-4076-9369-5B9B0AB60ED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박 상렬</dc:creator>
  <cp:lastModifiedBy>박 상렬</cp:lastModifiedBy>
  <dc:title>PowerPoint 프레젠테이션</dc:title>
  <cp:version>9.104.131.47063</cp:version>
</cp:coreProperties>
</file>